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70" r:id="rId13"/>
    <p:sldId id="266" r:id="rId14"/>
    <p:sldId id="267" r:id="rId15"/>
    <p:sldId id="271" r:id="rId16"/>
    <p:sldId id="277" r:id="rId17"/>
    <p:sldId id="276" r:id="rId18"/>
    <p:sldId id="272" r:id="rId19"/>
    <p:sldId id="273" r:id="rId20"/>
    <p:sldId id="274" r:id="rId21"/>
    <p:sldId id="275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7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543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348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883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34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3765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1323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645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932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57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01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09C24-AE5A-4659-9031-345A44333ED2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735469-FA94-4831-BFE4-40825D0E0D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906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680574"/>
            <a:ext cx="9144000" cy="1816046"/>
          </a:xfrm>
        </p:spPr>
        <p:txBody>
          <a:bodyPr anchor="ctr" anchorCtr="0"/>
          <a:lstStyle/>
          <a:p>
            <a:r>
              <a:rPr lang="en-US" dirty="0" smtClean="0">
                <a:solidFill>
                  <a:schemeClr val="bg1"/>
                </a:solidFill>
              </a:rPr>
              <a:t>Production and </a:t>
            </a:r>
            <a:br>
              <a:rPr lang="en-US" dirty="0" smtClean="0">
                <a:solidFill>
                  <a:schemeClr val="bg1"/>
                </a:solidFill>
              </a:rPr>
            </a:br>
            <a:r>
              <a:rPr lang="en-US" dirty="0" smtClean="0">
                <a:solidFill>
                  <a:schemeClr val="bg1"/>
                </a:solidFill>
              </a:rPr>
              <a:t>Comparative Advantage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180797"/>
            <a:ext cx="9144000" cy="1655762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Steven Suranovic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George Washington University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74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9859" y="0"/>
            <a:ext cx="942053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69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Autarky Production Edgeworth Box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Diagram assumes Smith and Jones come to a market after producing their autarky, utility-maximum, bundles.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EB (6.5 x 6.5 in size) is created by taking their autarky production points as their endowments.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236" y="1094686"/>
            <a:ext cx="5897550" cy="53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08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Autarky Production Edgeworth Box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Because the two ICs form a lens </a:t>
            </a:r>
            <a:r>
              <a:rPr lang="en-US" sz="3000" dirty="0" smtClean="0">
                <a:solidFill>
                  <a:schemeClr val="bg1"/>
                </a:solidFill>
                <a:sym typeface="Wingdings" panose="05000000000000000000" pitchFamily="2" charset="2"/>
              </a:rPr>
              <a:t></a:t>
            </a:r>
            <a:r>
              <a:rPr lang="en-US" sz="3000" dirty="0" smtClean="0">
                <a:solidFill>
                  <a:schemeClr val="bg1"/>
                </a:solidFill>
              </a:rPr>
              <a:t> there are trades possible to increase utility for both.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The trading </a:t>
            </a:r>
            <a:r>
              <a:rPr lang="en-US" sz="3000" dirty="0" err="1" smtClean="0">
                <a:solidFill>
                  <a:schemeClr val="bg1"/>
                </a:solidFill>
              </a:rPr>
              <a:t>ToT</a:t>
            </a:r>
            <a:r>
              <a:rPr lang="en-US" sz="3000" dirty="0" smtClean="0">
                <a:solidFill>
                  <a:schemeClr val="bg1"/>
                </a:solidFill>
              </a:rPr>
              <a:t> value must lie between Smith’s </a:t>
            </a:r>
            <a:r>
              <a:rPr lang="en-US" sz="3000" dirty="0" err="1" smtClean="0">
                <a:solidFill>
                  <a:schemeClr val="bg1"/>
                </a:solidFill>
              </a:rPr>
              <a:t>Opp</a:t>
            </a:r>
            <a:r>
              <a:rPr lang="en-US" sz="3000" dirty="0" smtClean="0">
                <a:solidFill>
                  <a:schemeClr val="bg1"/>
                </a:solidFill>
              </a:rPr>
              <a:t> Cost of cheese (slope of Smith’s PPF) and Jones’ OC for cheese.</a:t>
            </a:r>
          </a:p>
          <a:p>
            <a:pPr lvl="1"/>
            <a:r>
              <a:rPr lang="en-US" sz="2800" dirty="0" err="1">
                <a:solidFill>
                  <a:schemeClr val="bg1"/>
                </a:solidFill>
              </a:rPr>
              <a:t>e</a:t>
            </a:r>
            <a:r>
              <a:rPr lang="en-US" sz="2800" dirty="0" err="1" smtClean="0">
                <a:solidFill>
                  <a:schemeClr val="bg1"/>
                </a:solidFill>
              </a:rPr>
              <a:t>g</a:t>
            </a:r>
            <a:r>
              <a:rPr lang="en-US" sz="2800" dirty="0" smtClean="0">
                <a:solidFill>
                  <a:schemeClr val="bg1"/>
                </a:solidFill>
              </a:rPr>
              <a:t>. 1 OR for 1 AP,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or 1.5 OR for 1.5 AP, </a:t>
            </a:r>
          </a:p>
          <a:p>
            <a:pPr lvl="1"/>
            <a:r>
              <a:rPr lang="en-US" sz="2800" dirty="0" smtClean="0">
                <a:solidFill>
                  <a:schemeClr val="bg1"/>
                </a:solidFill>
              </a:rPr>
              <a:t>or 1.5 OR for 2 AP</a:t>
            </a: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67236" y="1094686"/>
            <a:ext cx="5897550" cy="53472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27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874" y="462337"/>
            <a:ext cx="9733571" cy="596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1132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4546" y="0"/>
            <a:ext cx="963202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03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EB after Specialization in CA goods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Smith produces 10 oranges; Jones produces 10 apples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Specialization is inspired by desire for more profit/utility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EB is 10 x 10 and both traders’ utilities can rise substantially relative to autarky.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Increase in production efficiency because there is more of both goods available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30516"/>
            <a:ext cx="6096000" cy="53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76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EB after Specialization in CA goods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bg1"/>
                </a:solidFill>
              </a:rPr>
              <a:t>Because there are more of both goods with specialization, production efficiency increases.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Trade can occur to a point like E where the </a:t>
            </a:r>
            <a:r>
              <a:rPr lang="en-US" sz="3000" dirty="0" err="1" smtClean="0">
                <a:solidFill>
                  <a:schemeClr val="bg1"/>
                </a:solidFill>
              </a:rPr>
              <a:t>ToT</a:t>
            </a:r>
            <a:r>
              <a:rPr lang="en-US" sz="3000" dirty="0" smtClean="0">
                <a:solidFill>
                  <a:schemeClr val="bg1"/>
                </a:solidFill>
              </a:rPr>
              <a:t> = 1 </a:t>
            </a:r>
            <a:r>
              <a:rPr lang="en-US" sz="3000" dirty="0" err="1" smtClean="0">
                <a:solidFill>
                  <a:schemeClr val="bg1"/>
                </a:solidFill>
              </a:rPr>
              <a:t>Ap</a:t>
            </a:r>
            <a:r>
              <a:rPr lang="en-US" sz="3000" dirty="0" smtClean="0">
                <a:solidFill>
                  <a:schemeClr val="bg1"/>
                </a:solidFill>
              </a:rPr>
              <a:t>/Or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Note OC</a:t>
            </a:r>
            <a:r>
              <a:rPr lang="en-US" sz="2000" dirty="0" smtClean="0">
                <a:solidFill>
                  <a:schemeClr val="bg1"/>
                </a:solidFill>
              </a:rPr>
              <a:t>S</a:t>
            </a:r>
            <a:r>
              <a:rPr lang="en-US" sz="3000" dirty="0" smtClean="0">
                <a:solidFill>
                  <a:schemeClr val="bg1"/>
                </a:solidFill>
              </a:rPr>
              <a:t> &lt; </a:t>
            </a:r>
            <a:r>
              <a:rPr lang="en-US" sz="3000" dirty="0" err="1" smtClean="0">
                <a:solidFill>
                  <a:schemeClr val="bg1"/>
                </a:solidFill>
              </a:rPr>
              <a:t>ToT</a:t>
            </a:r>
            <a:r>
              <a:rPr lang="en-US" sz="3000" dirty="0" smtClean="0">
                <a:solidFill>
                  <a:schemeClr val="bg1"/>
                </a:solidFill>
              </a:rPr>
              <a:t> &lt; OC</a:t>
            </a:r>
            <a:r>
              <a:rPr lang="en-US" sz="2000" dirty="0" smtClean="0">
                <a:solidFill>
                  <a:schemeClr val="bg1"/>
                </a:solidFill>
              </a:rPr>
              <a:t>J</a:t>
            </a:r>
          </a:p>
          <a:p>
            <a:r>
              <a:rPr lang="en-US" sz="3000" dirty="0" smtClean="0">
                <a:solidFill>
                  <a:schemeClr val="bg1"/>
                </a:solidFill>
              </a:rPr>
              <a:t>A plausible </a:t>
            </a:r>
            <a:r>
              <a:rPr lang="en-US" sz="3000" dirty="0" err="1" smtClean="0">
                <a:solidFill>
                  <a:schemeClr val="bg1"/>
                </a:solidFill>
              </a:rPr>
              <a:t>ToT</a:t>
            </a:r>
            <a:r>
              <a:rPr lang="en-US" sz="3000" dirty="0" smtClean="0">
                <a:solidFill>
                  <a:schemeClr val="bg1"/>
                </a:solidFill>
              </a:rPr>
              <a:t> must satisfy above condition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1130516"/>
            <a:ext cx="6096000" cy="5376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5622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18930" y="235667"/>
            <a:ext cx="10515600" cy="1038682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David Ricardo </a:t>
            </a:r>
            <a:r>
              <a:rPr lang="en-US" sz="2800" dirty="0" smtClean="0">
                <a:solidFill>
                  <a:schemeClr val="bg1"/>
                </a:solidFill>
              </a:rPr>
              <a:t>(1772-1823)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ext Placeholder 8"/>
          <p:cNvSpPr>
            <a:spLocks noGrp="1"/>
          </p:cNvSpPr>
          <p:nvPr>
            <p:ph sz="half" idx="2"/>
          </p:nvPr>
        </p:nvSpPr>
        <p:spPr>
          <a:xfrm>
            <a:off x="5283558" y="1381222"/>
            <a:ext cx="6369078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en-US" sz="3200" dirty="0" smtClean="0">
                <a:solidFill>
                  <a:schemeClr val="bg1"/>
                </a:solidFill>
              </a:rPr>
              <a:t>Discoverer/popularizer of the principle of Comparative Advantage</a:t>
            </a:r>
          </a:p>
          <a:p>
            <a:pPr marL="285750" indent="-285750"/>
            <a:r>
              <a:rPr lang="en-US" sz="3200" dirty="0" smtClean="0">
                <a:solidFill>
                  <a:schemeClr val="bg1"/>
                </a:solidFill>
              </a:rPr>
              <a:t>Our model of production and CA often called the </a:t>
            </a:r>
            <a:r>
              <a:rPr lang="en-US" sz="3200" dirty="0" err="1" smtClean="0">
                <a:solidFill>
                  <a:schemeClr val="bg1"/>
                </a:solidFill>
              </a:rPr>
              <a:t>Ricardian</a:t>
            </a:r>
            <a:r>
              <a:rPr lang="en-US" sz="3200" dirty="0" smtClean="0">
                <a:solidFill>
                  <a:schemeClr val="bg1"/>
                </a:solidFill>
              </a:rPr>
              <a:t> model.</a:t>
            </a:r>
          </a:p>
          <a:p>
            <a:pPr marL="285750" indent="-285750"/>
            <a:r>
              <a:rPr lang="en-US" sz="3200" dirty="0" smtClean="0">
                <a:solidFill>
                  <a:schemeClr val="bg1"/>
                </a:solidFill>
              </a:rPr>
              <a:t>“On the Principles of Political Economy and Taxation (1817)</a:t>
            </a:r>
          </a:p>
          <a:p>
            <a:pPr marL="285750" indent="-285750"/>
            <a:r>
              <a:rPr lang="en-US" sz="3200" dirty="0" smtClean="0">
                <a:solidFill>
                  <a:schemeClr val="bg1"/>
                </a:solidFill>
              </a:rPr>
              <a:t>Proponent of free trade </a:t>
            </a:r>
          </a:p>
          <a:p>
            <a:pPr marL="285750" indent="-285750"/>
            <a:endParaRPr lang="en-US" sz="3200" dirty="0" smtClean="0">
              <a:solidFill>
                <a:srgbClr val="FFFF00"/>
              </a:solidFill>
            </a:endParaRPr>
          </a:p>
          <a:p>
            <a:pPr marL="285750" indent="-285750"/>
            <a:endParaRPr lang="en-US" sz="3200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sz="3200" dirty="0">
              <a:solidFill>
                <a:srgbClr val="FFFF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David Ricardo: What is the Key Problem in Political Economy? | Economic  Sociology &amp; Political Econom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930" y="1274349"/>
            <a:ext cx="3960265" cy="4848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894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02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One person with no Absolute Advantage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Who has the absolute </a:t>
            </a:r>
            <a:r>
              <a:rPr lang="en-US" dirty="0" err="1" smtClean="0">
                <a:solidFill>
                  <a:schemeClr val="bg1"/>
                </a:solidFill>
              </a:rPr>
              <a:t>Adv</a:t>
            </a:r>
            <a:r>
              <a:rPr lang="en-US" dirty="0" smtClean="0">
                <a:solidFill>
                  <a:schemeClr val="bg1"/>
                </a:solidFill>
              </a:rPr>
              <a:t> in oranges? … in apples? Explain why.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each person’s </a:t>
            </a:r>
            <a:r>
              <a:rPr lang="en-US" dirty="0" err="1" smtClean="0">
                <a:solidFill>
                  <a:schemeClr val="bg1"/>
                </a:solidFill>
              </a:rPr>
              <a:t>Opp</a:t>
            </a:r>
            <a:r>
              <a:rPr lang="en-US" dirty="0" smtClean="0">
                <a:solidFill>
                  <a:schemeClr val="bg1"/>
                </a:solidFill>
              </a:rPr>
              <a:t> Cost? Include units.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Who has the CA in oranges?  … in apples? Why?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Where is the specialization point?</a:t>
            </a:r>
          </a:p>
          <a:p>
            <a:r>
              <a:rPr lang="en-US" smtClean="0">
                <a:solidFill>
                  <a:schemeClr val="bg1"/>
                </a:solidFill>
              </a:rPr>
              <a:t>What </a:t>
            </a:r>
            <a:r>
              <a:rPr lang="en-US" dirty="0" smtClean="0">
                <a:solidFill>
                  <a:schemeClr val="bg1"/>
                </a:solidFill>
              </a:rPr>
              <a:t>do the black dots on the PPFs represent?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does the tangency of the two ICs represent?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What is a possible trading </a:t>
            </a:r>
            <a:r>
              <a:rPr lang="en-US" dirty="0" err="1" smtClean="0">
                <a:solidFill>
                  <a:schemeClr val="bg1"/>
                </a:solidFill>
              </a:rPr>
              <a:t>ToT</a:t>
            </a:r>
            <a:r>
              <a:rPr lang="en-US" dirty="0" smtClean="0">
                <a:solidFill>
                  <a:schemeClr val="bg1"/>
                </a:solidFill>
              </a:rPr>
              <a:t>?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7490" y="1325563"/>
            <a:ext cx="5834510" cy="4942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698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02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 from Problem Sets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an EB with production and specialization at A.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Diagram provides partial information ..  To answer some questions requires making inferences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For example Bo’s productivity of cheese must be calculated using the info on the graph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66130" y="1105604"/>
            <a:ext cx="5757459" cy="5323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4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Model Assumptions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99594"/>
            <a:ext cx="10515600" cy="4351338"/>
          </a:xfrm>
        </p:spPr>
        <p:txBody>
          <a:bodyPr/>
          <a:lstStyle/>
          <a:p>
            <a:r>
              <a:rPr lang="en-US" sz="3600" dirty="0" smtClean="0">
                <a:solidFill>
                  <a:schemeClr val="bg1"/>
                </a:solidFill>
              </a:rPr>
              <a:t>Include all assumptions of the Pure Exchange model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Instead of an endowment, Smith and Jones must produce their apples and oranges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Their production capabilities for apple and oranges  will differ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See the description below …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3569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02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 from Problem Sets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018219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an EB with production and specialization at A.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Diagram has PPFs and indifference curves drawn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 whose origin is where.  Note endpoints of each PPF, if shown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 there are regions that are mutually beneficial that they would not choose 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56245" y="1049784"/>
            <a:ext cx="6122177" cy="4158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45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202" y="0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Examples from Problem Sets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This is an EB with production but no specialization at A (called diversification). 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Note location of each person’s origin and PPF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Could you calculate the endpoints on the lower right if they </a:t>
            </a:r>
            <a:r>
              <a:rPr lang="en-US" smtClean="0">
                <a:solidFill>
                  <a:schemeClr val="bg1"/>
                </a:solidFill>
              </a:rPr>
              <a:t>weren’t listed?  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108" y="1303030"/>
            <a:ext cx="5818429" cy="3515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0743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9093"/>
            <a:ext cx="10515600" cy="1325563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Smith’s Production Possibility Frontier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6964" y="1303031"/>
            <a:ext cx="5429036" cy="4944464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bg1"/>
                </a:solidFill>
              </a:rPr>
              <a:t>Smith is endowed with 1 hour of labor</a:t>
            </a:r>
          </a:p>
          <a:p>
            <a:r>
              <a:rPr lang="en-US" sz="3600" dirty="0">
                <a:solidFill>
                  <a:schemeClr val="bg1"/>
                </a:solidFill>
              </a:rPr>
              <a:t>H</a:t>
            </a:r>
            <a:r>
              <a:rPr lang="en-US" sz="3600" dirty="0" smtClean="0">
                <a:solidFill>
                  <a:schemeClr val="bg1"/>
                </a:solidFill>
              </a:rPr>
              <a:t>e can produce 10 oranges in one hour</a:t>
            </a:r>
          </a:p>
          <a:p>
            <a:r>
              <a:rPr lang="en-US" sz="3600" dirty="0" smtClean="0">
                <a:solidFill>
                  <a:schemeClr val="bg1"/>
                </a:solidFill>
              </a:rPr>
              <a:t>He can produce 3 apples in 1 hour </a:t>
            </a:r>
          </a:p>
          <a:p>
            <a:endParaRPr lang="en-US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76145" y="1303031"/>
            <a:ext cx="5481905" cy="49444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9628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67002" y="0"/>
            <a:ext cx="9048944" cy="68682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98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1002" y="0"/>
            <a:ext cx="9845088" cy="688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4151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573" y="10274"/>
            <a:ext cx="11042915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73" y="740281"/>
            <a:ext cx="5971162" cy="5377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06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8230" y="10274"/>
            <a:ext cx="1069010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447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542" y="0"/>
            <a:ext cx="1048395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79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791" y="1839073"/>
            <a:ext cx="10810343" cy="2958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22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1147</TotalTime>
  <Words>534</Words>
  <Application>Microsoft Office PowerPoint</Application>
  <PresentationFormat>Widescreen</PresentationFormat>
  <Paragraphs>61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Wingdings</vt:lpstr>
      <vt:lpstr>Office Theme</vt:lpstr>
      <vt:lpstr>Production and  Comparative Advantage</vt:lpstr>
      <vt:lpstr>Model Assumptions</vt:lpstr>
      <vt:lpstr>Smith’s Production Possibility Frontier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Autarky Production Edgeworth Box</vt:lpstr>
      <vt:lpstr>Autarky Production Edgeworth Box</vt:lpstr>
      <vt:lpstr>PowerPoint Presentation</vt:lpstr>
      <vt:lpstr>PowerPoint Presentation</vt:lpstr>
      <vt:lpstr>EB after Specialization in CA goods</vt:lpstr>
      <vt:lpstr>EB after Specialization in CA goods</vt:lpstr>
      <vt:lpstr>David Ricardo (1772-1823)</vt:lpstr>
      <vt:lpstr>One person with no Absolute Advantage</vt:lpstr>
      <vt:lpstr>Examples from Problem Sets</vt:lpstr>
      <vt:lpstr>Examples from Problem Sets</vt:lpstr>
      <vt:lpstr>Examples from Problem Sets</vt:lpstr>
    </vt:vector>
  </TitlesOfParts>
  <Company>GW Columbian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Suranovic</dc:creator>
  <cp:lastModifiedBy>Steven Suranovic</cp:lastModifiedBy>
  <cp:revision>21</cp:revision>
  <dcterms:created xsi:type="dcterms:W3CDTF">2020-09-15T18:35:56Z</dcterms:created>
  <dcterms:modified xsi:type="dcterms:W3CDTF">2022-09-19T13:55:52Z</dcterms:modified>
  <cp:contentStatus/>
</cp:coreProperties>
</file>